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3" r:id="rId5"/>
    <p:sldId id="261" r:id="rId6"/>
    <p:sldId id="269" r:id="rId7"/>
    <p:sldId id="266" r:id="rId8"/>
    <p:sldId id="271" r:id="rId9"/>
    <p:sldId id="272" r:id="rId10"/>
    <p:sldId id="270" r:id="rId11"/>
    <p:sldId id="273" r:id="rId12"/>
    <p:sldId id="274" r:id="rId13"/>
    <p:sldId id="264" r:id="rId14"/>
    <p:sldId id="267" r:id="rId15"/>
    <p:sldId id="265" r:id="rId16"/>
    <p:sldId id="268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366" y="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5" Type="http://schemas.microsoft.com/office/2007/relationships/media" Target="../media/media14.mp4"/><Relationship Id="rId4" Type="http://schemas.openxmlformats.org/officeDocument/2006/relationships/video" Target="../media/media13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1.mp4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1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5" Type="http://schemas.microsoft.com/office/2007/relationships/media" Target="../media/media17.mp4"/><Relationship Id="rId10" Type="http://schemas.openxmlformats.org/officeDocument/2006/relationships/image" Target="../media/image21.png"/><Relationship Id="rId4" Type="http://schemas.openxmlformats.org/officeDocument/2006/relationships/video" Target="../media/media16.mp4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9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video" Target="../media/media20.mp4"/><Relationship Id="rId5" Type="http://schemas.microsoft.com/office/2007/relationships/media" Target="../media/media20.mp4"/><Relationship Id="rId4" Type="http://schemas.openxmlformats.org/officeDocument/2006/relationships/video" Target="../media/media19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0.png"/><Relationship Id="rId2" Type="http://schemas.openxmlformats.org/officeDocument/2006/relationships/video" Target="../media/media1.mp4"/><Relationship Id="rId16" Type="http://schemas.openxmlformats.org/officeDocument/2006/relationships/image" Target="../media/image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8.png"/><Relationship Id="rId10" Type="http://schemas.openxmlformats.org/officeDocument/2006/relationships/video" Target="../media/media5.mp4"/><Relationship Id="rId19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15.png"/><Relationship Id="rId4" Type="http://schemas.openxmlformats.org/officeDocument/2006/relationships/video" Target="../media/media8.mp4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Templates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2.0 </a:t>
            </a:r>
            <a:r>
              <a:rPr kumimoji="1" lang="en-US" altLang="ja-JP" dirty="0" smtClean="0"/>
              <a:t>[</a:t>
            </a:r>
            <a:r>
              <a:rPr kumimoji="1" lang="en-US" altLang="ja-JP" dirty="0" smtClean="0"/>
              <a:t>mm]</a:t>
            </a:r>
            <a:endParaRPr kumimoji="1" lang="ja-JP" altLang="en-US" dirty="0"/>
          </a:p>
        </p:txBody>
      </p:sp>
      <p:pic>
        <p:nvPicPr>
          <p:cNvPr id="5" name="cfd2_compare_grid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8037" cy="424888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(</a:t>
            </a:r>
            <a:r>
              <a:rPr kumimoji="1" lang="ja-JP" altLang="en-US" sz="1050" dirty="0" smtClean="0"/>
              <a:t>落下速度　</a:t>
            </a:r>
            <a:r>
              <a:rPr kumimoji="1" lang="en-US" altLang="ja-JP" sz="1050" dirty="0" smtClean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309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Comparison, Grid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1560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0.5 [mm]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22780" y="594008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1.0 [mm]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40152" y="595214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2.0 </a:t>
            </a:r>
            <a:r>
              <a:rPr kumimoji="1" lang="en-US" altLang="ja-JP" dirty="0" smtClean="0"/>
              <a:t>[</a:t>
            </a:r>
            <a:r>
              <a:rPr kumimoji="1" lang="en-US" altLang="ja-JP" dirty="0" smtClean="0"/>
              <a:t>mm]</a:t>
            </a:r>
            <a:endParaRPr kumimoji="1" lang="ja-JP" altLang="en-US" dirty="0"/>
          </a:p>
        </p:txBody>
      </p:sp>
      <p:pic>
        <p:nvPicPr>
          <p:cNvPr id="3" name="cfd2_compare_grid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412776"/>
            <a:ext cx="7497303" cy="424847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528897" y="6485006"/>
            <a:ext cx="280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50" dirty="0" smtClean="0"/>
              <a:t>(</a:t>
            </a:r>
            <a:r>
              <a:rPr kumimoji="1" lang="ja-JP" altLang="en-US" sz="1050" dirty="0" smtClean="0"/>
              <a:t>落下速度　</a:t>
            </a:r>
            <a:r>
              <a:rPr kumimoji="1" lang="en-US" altLang="ja-JP" sz="1050" dirty="0" smtClean="0"/>
              <a:t>200[mm/s)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0583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92897"/>
            <a:ext cx="2784310" cy="208823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pic>
        <p:nvPicPr>
          <p:cNvPr id="11" name="dem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9845" y="2492897"/>
            <a:ext cx="2784309" cy="2088232"/>
          </a:xfrm>
          <a:prstGeom prst="rect">
            <a:avLst/>
          </a:prstGeom>
        </p:spPr>
      </p:pic>
      <p:pic>
        <p:nvPicPr>
          <p:cNvPr id="12" name="dem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00104" y="2492897"/>
            <a:ext cx="2784309" cy="208823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564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 </a:t>
            </a:r>
            <a:r>
              <a:rPr lang="en-US" altLang="ko-KR" dirty="0" err="1" smtClean="0"/>
              <a:t>only_Color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  <p:pic>
        <p:nvPicPr>
          <p:cNvPr id="3" name="dem2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92897"/>
            <a:ext cx="2784309" cy="2088232"/>
          </a:xfrm>
          <a:prstGeom prst="rect">
            <a:avLst/>
          </a:prstGeom>
        </p:spPr>
      </p:pic>
      <p:pic>
        <p:nvPicPr>
          <p:cNvPr id="5" name="dem1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030" y="2492897"/>
            <a:ext cx="2784309" cy="2088232"/>
          </a:xfrm>
          <a:prstGeom prst="rect">
            <a:avLst/>
          </a:prstGeom>
        </p:spPr>
      </p:pic>
      <p:pic>
        <p:nvPicPr>
          <p:cNvPr id="6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65709" y="2492898"/>
            <a:ext cx="278430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0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CFD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  <p:pic>
        <p:nvPicPr>
          <p:cNvPr id="3" name="cf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85" y="2478207"/>
            <a:ext cx="2784309" cy="2088232"/>
          </a:xfrm>
          <a:prstGeom prst="rect">
            <a:avLst/>
          </a:prstGeom>
        </p:spPr>
      </p:pic>
      <p:pic>
        <p:nvPicPr>
          <p:cNvPr id="5" name="cfd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0666" y="2478207"/>
            <a:ext cx="2802666" cy="2102000"/>
          </a:xfrm>
          <a:prstGeom prst="rect">
            <a:avLst/>
          </a:prstGeom>
        </p:spPr>
      </p:pic>
      <p:pic>
        <p:nvPicPr>
          <p:cNvPr id="6" name="cfd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81747" y="2478207"/>
            <a:ext cx="278431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HalfNum_DEM</a:t>
            </a:r>
            <a:r>
              <a:rPr lang="en-US" altLang="ko-KR" dirty="0" smtClean="0"/>
              <a:t> only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  <p:pic>
        <p:nvPicPr>
          <p:cNvPr id="3" name="halfNum_de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480" y="2478207"/>
            <a:ext cx="2795771" cy="2096828"/>
          </a:xfrm>
          <a:prstGeom prst="rect">
            <a:avLst/>
          </a:prstGeom>
        </p:spPr>
      </p:pic>
      <p:pic>
        <p:nvPicPr>
          <p:cNvPr id="5" name="halfNum_dem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1747" y="2478207"/>
            <a:ext cx="2795771" cy="2096828"/>
          </a:xfrm>
          <a:prstGeom prst="rect">
            <a:avLst/>
          </a:prstGeom>
        </p:spPr>
      </p:pic>
      <p:pic>
        <p:nvPicPr>
          <p:cNvPr id="6" name="halfNum_dem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70666" y="2478207"/>
            <a:ext cx="2795771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99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/>
              <a:t>Click to edit Master text </a:t>
            </a:r>
            <a:r>
              <a:rPr lang="en-US" altLang="ko-KR" b="1" dirty="0" smtClean="0"/>
              <a:t>styles </a:t>
            </a:r>
            <a:r>
              <a:rPr lang="en-US" b="1" dirty="0" smtClean="0"/>
              <a:t>-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Standard </a:t>
            </a:r>
            <a:r>
              <a:rPr lang="en-US" altLang="ko-KR" b="1" dirty="0">
                <a:latin typeface="Arial" pitchFamily="34" charset="0"/>
                <a:cs typeface="Arial" pitchFamily="34" charset="0"/>
              </a:rPr>
              <a:t>(4:3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needs. 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This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PowerPoint Template has clean and neutral design that can be adapted to any content and meets various market segments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 smtClean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 smtClean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 smtClean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857540"/>
                  </p:ext>
                </p:extLst>
              </p:nvPr>
            </p:nvGraphicFramePr>
            <p:xfrm>
              <a:off x="683568" y="1556792"/>
              <a:ext cx="7488832" cy="4752528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/>
                    <a:gridCol w="3744416"/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100326" t="-101149" r="-326" b="-700000"/>
                          </a:stretch>
                        </a:blip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 smtClean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 smtClean="0">
                              <a:effectLst/>
                            </a:rPr>
                            <a:t> 1250 [kg/m</a:t>
                          </a:r>
                          <a:r>
                            <a:rPr lang="en-US" altLang="ja-JP" sz="1100" u="none" strike="noStrike" baseline="30000" dirty="0" smtClean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 smtClean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 smtClean="0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 smtClean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Spring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 smtClean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Coefficient 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 smtClean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 smtClean="0">
                              <a:effectLst/>
                            </a:rPr>
                            <a:t>frieciton</a:t>
                          </a:r>
                          <a:endParaRPr lang="en-US" altLang="ja-JP" sz="1100" u="none" strike="noStrike" dirty="0" smtClean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 smtClean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575900"/>
              </p:ext>
            </p:extLst>
          </p:nvPr>
        </p:nvGraphicFramePr>
        <p:xfrm>
          <a:off x="611560" y="2633627"/>
          <a:ext cx="7920880" cy="2414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/>
                <a:gridCol w="3960440"/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smtClean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 smtClean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 、000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2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301956"/>
              </p:ext>
            </p:extLst>
          </p:nvPr>
        </p:nvGraphicFramePr>
        <p:xfrm>
          <a:off x="611560" y="1622231"/>
          <a:ext cx="7920880" cy="72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220"/>
                <a:gridCol w="1980220"/>
                <a:gridCol w="1980220"/>
                <a:gridCol w="1980220"/>
              </a:tblGrid>
              <a:tr h="244407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</a:tr>
              <a:tr h="475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Suction </a:t>
                      </a:r>
                      <a:r>
                        <a:rPr lang="en-US" sz="1100" u="none" strike="noStrike" dirty="0" smtClean="0">
                          <a:effectLst/>
                          <a:latin typeface="+mn-lt"/>
                        </a:rPr>
                        <a:t>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  <a:latin typeface="+mn-lt"/>
                        </a:rPr>
                        <a:t>100[mm/s]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baseline="0" dirty="0" smtClean="0">
                          <a:effectLst/>
                          <a:latin typeface="+mn-lt"/>
                        </a:rPr>
                        <a:t>200 </a:t>
                      </a:r>
                      <a:r>
                        <a:rPr lang="en-US" altLang="ja-JP" sz="1100" u="none" strike="noStrike" dirty="0" smtClean="0">
                          <a:effectLst/>
                          <a:latin typeface="+mn-lt"/>
                        </a:rPr>
                        <a:t>[mm/s]</a:t>
                      </a:r>
                      <a:endParaRPr lang="en-US" altLang="ja-JP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  <a:latin typeface="+mn-lt"/>
                        </a:rPr>
                        <a:t>300 [mm/s]</a:t>
                      </a:r>
                      <a:endParaRPr lang="en-US" altLang="ja-JP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93590"/>
              </p:ext>
            </p:extLst>
          </p:nvPr>
        </p:nvGraphicFramePr>
        <p:xfrm>
          <a:off x="611560" y="5339563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/>
                <a:gridCol w="3960440"/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 smtClean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 smtClean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Comparison, Suction velocity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7605" y="3764385"/>
            <a:ext cx="27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310809" y="4247069"/>
            <a:ext cx="8581669" cy="1980215"/>
          </a:xfrm>
          <a:prstGeom prst="rect">
            <a:avLst/>
          </a:prstGeom>
          <a:solidFill>
            <a:srgbClr val="99DABA"/>
          </a:solidFill>
          <a:ln w="38100">
            <a:solidFill>
              <a:srgbClr val="99DA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6634" y="378483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37542" y="3758262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310809" y="1658573"/>
            <a:ext cx="8581669" cy="1980215"/>
          </a:xfrm>
          <a:prstGeom prst="rect">
            <a:avLst/>
          </a:prstGeom>
          <a:solidFill>
            <a:srgbClr val="ABD2E1"/>
          </a:solidFill>
          <a:ln w="38100">
            <a:solidFill>
              <a:srgbClr val="ABD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10811" y="2292596"/>
            <a:ext cx="74670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err="1" smtClean="0"/>
              <a:t>DEMonly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9870" y="5039812"/>
            <a:ext cx="74670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en-US" altLang="ja-JP" dirty="0" smtClean="0"/>
              <a:t>CFD</a:t>
            </a:r>
            <a:endParaRPr kumimoji="1" lang="ja-JP" altLang="en-US" dirty="0"/>
          </a:p>
        </p:txBody>
      </p:sp>
      <p:pic>
        <p:nvPicPr>
          <p:cNvPr id="26" name="dem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90129" y="1737985"/>
            <a:ext cx="2456505" cy="1842379"/>
          </a:xfrm>
          <a:prstGeom prst="rect">
            <a:avLst/>
          </a:prstGeom>
        </p:spPr>
      </p:pic>
      <p:pic>
        <p:nvPicPr>
          <p:cNvPr id="27" name="dem2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29014" y="1737985"/>
            <a:ext cx="2456505" cy="1842379"/>
          </a:xfrm>
          <a:prstGeom prst="rect">
            <a:avLst/>
          </a:prstGeom>
        </p:spPr>
      </p:pic>
      <p:pic>
        <p:nvPicPr>
          <p:cNvPr id="28" name="dem3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359691" y="1737985"/>
            <a:ext cx="2445215" cy="1833911"/>
          </a:xfrm>
          <a:prstGeom prst="rect">
            <a:avLst/>
          </a:prstGeom>
        </p:spPr>
      </p:pic>
      <p:pic>
        <p:nvPicPr>
          <p:cNvPr id="29" name="cfd1_colo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07678" y="4313545"/>
            <a:ext cx="2438956" cy="1829217"/>
          </a:xfrm>
          <a:prstGeom prst="rect">
            <a:avLst/>
          </a:prstGeom>
        </p:spPr>
      </p:pic>
      <p:pic>
        <p:nvPicPr>
          <p:cNvPr id="30" name="cfd2_color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729014" y="4320677"/>
            <a:ext cx="2456505" cy="1842379"/>
          </a:xfrm>
          <a:prstGeom prst="rect">
            <a:avLst/>
          </a:prstGeom>
        </p:spPr>
      </p:pic>
      <p:pic>
        <p:nvPicPr>
          <p:cNvPr id="31" name="cfd3_color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349300" y="4313545"/>
            <a:ext cx="2438956" cy="18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9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99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CFD_Color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9585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 [mm/s]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170666" y="4893786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2</a:t>
            </a:r>
            <a:r>
              <a:rPr kumimoji="1" lang="en-US" altLang="ja-JP" dirty="0" smtClean="0"/>
              <a:t>00 [mm/s]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81747" y="4869160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3</a:t>
            </a:r>
            <a:r>
              <a:rPr kumimoji="1" lang="en-US" altLang="ja-JP" dirty="0" smtClean="0"/>
              <a:t>00 </a:t>
            </a:r>
            <a:r>
              <a:rPr kumimoji="1" lang="en-US" altLang="ja-JP" dirty="0" smtClean="0"/>
              <a:t>[mm/s]</a:t>
            </a:r>
            <a:endParaRPr kumimoji="1" lang="ja-JP" altLang="en-US" dirty="0"/>
          </a:p>
        </p:txBody>
      </p:sp>
      <p:pic>
        <p:nvPicPr>
          <p:cNvPr id="8" name="cfd1_col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958" y="2478207"/>
            <a:ext cx="2697919" cy="2096828"/>
          </a:xfrm>
          <a:prstGeom prst="rect">
            <a:avLst/>
          </a:prstGeom>
        </p:spPr>
      </p:pic>
      <p:pic>
        <p:nvPicPr>
          <p:cNvPr id="9" name="cfd3_col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1747" y="2478207"/>
            <a:ext cx="2742544" cy="2088232"/>
          </a:xfrm>
          <a:prstGeom prst="rect">
            <a:avLst/>
          </a:prstGeom>
        </p:spPr>
      </p:pic>
      <p:pic>
        <p:nvPicPr>
          <p:cNvPr id="11" name="cfd2_colo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6763" y="2478207"/>
            <a:ext cx="2697919" cy="20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cs typeface="メイリオ" panose="020B0604030504040204" pitchFamily="50" charset="-128"/>
              </a:rPr>
              <a:t>　結果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DEM only</a:t>
            </a:r>
          </a:p>
          <a:p>
            <a:endParaRPr kumimoji="1" lang="en-US" altLang="ja-JP" dirty="0" smtClean="0"/>
          </a:p>
          <a:p>
            <a:r>
              <a:rPr kumimoji="1" lang="ja-JP" altLang="en-US" dirty="0"/>
              <a:t>・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落下速度による差があまりない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 いずれの速度でも層を保ったまま落下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57477"/>
            <a:ext cx="81369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CFD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 落下速度により差がある</a:t>
            </a:r>
            <a:endParaRPr kumimoji="1" lang="en-US" altLang="ja-JP" dirty="0" smtClean="0"/>
          </a:p>
          <a:p>
            <a:r>
              <a:rPr kumimoji="1" lang="ja-JP" altLang="en-US" dirty="0"/>
              <a:t>　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 100 [mm/s] </a:t>
            </a:r>
            <a:r>
              <a:rPr kumimoji="1" lang="ja-JP" altLang="en-US" dirty="0" smtClean="0"/>
              <a:t>だと層が崩れる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 </a:t>
            </a:r>
            <a:r>
              <a:rPr kumimoji="1" lang="en-US" altLang="ja-JP" dirty="0" smtClean="0"/>
              <a:t>200,300 [mm/s] </a:t>
            </a:r>
            <a:r>
              <a:rPr kumimoji="1" lang="ja-JP" altLang="en-US" dirty="0" smtClean="0"/>
              <a:t>だと層が保たれる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 </a:t>
            </a:r>
            <a:r>
              <a:rPr kumimoji="1" lang="en-US" altLang="ja-JP" dirty="0" smtClean="0"/>
              <a:t>pestle</a:t>
            </a:r>
            <a:r>
              <a:rPr kumimoji="1" lang="ja-JP" altLang="en-US" dirty="0" smtClean="0"/>
              <a:t>と粒子の落下速度の違いにより、生じる隙間が大きい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39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cs typeface="メイリオ" panose="020B0604030504040204" pitchFamily="50" charset="-128"/>
              </a:rPr>
              <a:t>　考察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39552" y="141277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 </a:t>
            </a:r>
            <a:r>
              <a:rPr kumimoji="1" lang="en-US" altLang="ja-JP" dirty="0" smtClean="0"/>
              <a:t>DEM only</a:t>
            </a:r>
            <a:r>
              <a:rPr kumimoji="1" lang="ja-JP" altLang="en-US" dirty="0" smtClean="0"/>
              <a:t>では落下速度による差が見られないが、</a:t>
            </a:r>
            <a:r>
              <a:rPr kumimoji="1" lang="en-US" altLang="ja-JP" dirty="0" smtClean="0"/>
              <a:t>CFD</a:t>
            </a:r>
            <a:r>
              <a:rPr kumimoji="1" lang="ja-JP" altLang="en-US" dirty="0" smtClean="0"/>
              <a:t>だと見られる</a:t>
            </a:r>
            <a:endParaRPr kumimoji="1" lang="en-US" altLang="ja-JP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306896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・ </a:t>
            </a:r>
            <a:r>
              <a:rPr kumimoji="1" lang="en-US" altLang="ja-JP" dirty="0" smtClean="0"/>
              <a:t>CFD</a:t>
            </a:r>
            <a:r>
              <a:rPr kumimoji="1" lang="ja-JP" altLang="en-US" dirty="0" smtClean="0"/>
              <a:t>において、落下速度が速いと層状を保ったまま落下した</a:t>
            </a:r>
            <a:endParaRPr kumimoji="1" lang="en-US" altLang="ja-JP" sz="28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207449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-&gt;</a:t>
            </a:r>
            <a:r>
              <a:rPr kumimoji="1" lang="ja-JP" altLang="en-US" sz="2800" dirty="0"/>
              <a:t> </a:t>
            </a:r>
            <a:r>
              <a:rPr kumimoji="1" lang="ja-JP" altLang="en-US" sz="2800" dirty="0" smtClean="0"/>
              <a:t>層が乱れる原因は気層</a:t>
            </a:r>
            <a:r>
              <a:rPr kumimoji="1" lang="ja-JP" altLang="en-US" sz="2800" dirty="0"/>
              <a:t>の</a:t>
            </a:r>
            <a:r>
              <a:rPr kumimoji="1" lang="ja-JP" altLang="en-US" sz="2800" dirty="0" smtClean="0"/>
              <a:t>影響</a:t>
            </a:r>
            <a:endParaRPr kumimoji="1" lang="en-US" altLang="ja-JP" sz="28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9552" y="3717032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-&gt; 200,300 </a:t>
            </a:r>
            <a:r>
              <a:rPr kumimoji="1" lang="en-US" altLang="ja-JP" sz="2800" dirty="0"/>
              <a:t>[</a:t>
            </a:r>
            <a:r>
              <a:rPr kumimoji="1" lang="en-US" altLang="ja-JP" sz="2800" dirty="0" err="1"/>
              <a:t>ms</a:t>
            </a:r>
            <a:r>
              <a:rPr kumimoji="1" lang="en-US" altLang="ja-JP" sz="2800" dirty="0"/>
              <a:t>]</a:t>
            </a:r>
            <a:r>
              <a:rPr kumimoji="1" lang="ja-JP" altLang="en-US" sz="2800" dirty="0"/>
              <a:t>では下側からの吸引力が大きい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674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まとめ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9552" y="1412776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</a:t>
            </a:r>
            <a:r>
              <a:rPr kumimoji="1" lang="en-US" altLang="ja-JP" dirty="0" smtClean="0"/>
              <a:t>estle</a:t>
            </a:r>
            <a:r>
              <a:rPr kumimoji="1" lang="ja-JP" altLang="en-US" dirty="0" smtClean="0"/>
              <a:t>の落下により隙間が生じる。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その隙間を最下層の粒子</a:t>
            </a:r>
            <a:r>
              <a:rPr kumimoji="1" lang="ja-JP" altLang="en-US" dirty="0"/>
              <a:t>が</a:t>
            </a:r>
            <a:r>
              <a:rPr kumimoji="1" lang="ja-JP" altLang="en-US" dirty="0" smtClean="0"/>
              <a:t>埋めようとして層が崩れる。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しかし、</a:t>
            </a:r>
            <a:r>
              <a:rPr kumimoji="1" lang="en-US" altLang="ja-JP" dirty="0" smtClean="0"/>
              <a:t>pestle</a:t>
            </a:r>
            <a:r>
              <a:rPr kumimoji="1" lang="ja-JP" altLang="en-US" dirty="0" smtClean="0"/>
              <a:t>の落下速度が十分なときには、下側からの吸引力により層が保たれる。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下側からの吸引力は圧力差により生じていると思われる</a:t>
            </a:r>
            <a:r>
              <a:rPr kumimoji="1" lang="ja-JP" altLang="en-US" dirty="0"/>
              <a:t>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525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10752</TotalTime>
  <Words>594</Words>
  <Application>Microsoft Office PowerPoint</Application>
  <PresentationFormat>画面に合わせる (4:3)</PresentationFormat>
  <Paragraphs>125</Paragraphs>
  <Slides>16</Slides>
  <Notes>0</Notes>
  <HiddenSlides>5</HiddenSlides>
  <MMClips>23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맑은 고딕</vt:lpstr>
      <vt:lpstr>ＭＳ Ｐゴシック</vt:lpstr>
      <vt:lpstr>メイリオ</vt:lpstr>
      <vt:lpstr>Arial</vt:lpstr>
      <vt:lpstr>Calibri</vt:lpstr>
      <vt:lpstr>Cambria Math</vt:lpstr>
      <vt:lpstr>Wingdings</vt:lpstr>
      <vt:lpstr>Office Theme</vt:lpstr>
      <vt:lpstr>Custom Design</vt:lpstr>
      <vt:lpstr>PowerPoint プレゼンテーション</vt:lpstr>
      <vt:lpstr>Physical properties</vt:lpstr>
      <vt:lpstr>Calculation conditions</vt:lpstr>
      <vt:lpstr>Object size</vt:lpstr>
      <vt:lpstr>Comparison, Suction velocity</vt:lpstr>
      <vt:lpstr>CFD_Color</vt:lpstr>
      <vt:lpstr>　結果</vt:lpstr>
      <vt:lpstr>　考察</vt:lpstr>
      <vt:lpstr> まとめ</vt:lpstr>
      <vt:lpstr>Comparison, Grid size</vt:lpstr>
      <vt:lpstr>Comparison, Grid size</vt:lpstr>
      <vt:lpstr>DEM only</vt:lpstr>
      <vt:lpstr>DEM only_Color</vt:lpstr>
      <vt:lpstr>CFD</vt:lpstr>
      <vt:lpstr>HalfNum_DEM only</vt:lpstr>
      <vt:lpstr> Free PPT _ Click to add title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72</cp:revision>
  <dcterms:created xsi:type="dcterms:W3CDTF">2014-04-01T16:35:38Z</dcterms:created>
  <dcterms:modified xsi:type="dcterms:W3CDTF">2018-07-03T03:22:16Z</dcterms:modified>
</cp:coreProperties>
</file>